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19456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910"/>
    <a:srgbClr val="002345"/>
    <a:srgbClr val="00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0" autoAdjust="0"/>
    <p:restoredTop sz="94660"/>
  </p:normalViewPr>
  <p:slideViewPr>
    <p:cSldViewPr snapToGrid="0">
      <p:cViewPr>
        <p:scale>
          <a:sx n="23" d="100"/>
          <a:sy n="23" d="100"/>
        </p:scale>
        <p:origin x="1968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22151340" y="-1"/>
            <a:ext cx="6223635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t"/>
          <a:lstStyle/>
          <a:p>
            <a:pPr lvl="0">
              <a:spcBef>
                <a:spcPts val="600"/>
              </a:spcBef>
            </a:pPr>
            <a:r>
              <a:rPr sz="4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600"/>
              </a:spcBef>
            </a:pP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150"/>
              </a:spcBef>
            </a:pPr>
            <a:endParaRPr sz="3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600"/>
              </a:spcBef>
            </a:pPr>
            <a:r>
              <a:rPr sz="4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600"/>
              </a:spcBef>
            </a:pP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33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33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1200"/>
              </a:spcBef>
            </a:pP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1200"/>
              </a:spcBef>
            </a:pP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1200"/>
              </a:spcBef>
            </a:pP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33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85860"/>
            <a:ext cx="15666720" cy="1465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579120" y="4093906"/>
            <a:ext cx="15087206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5669280"/>
            <a:ext cx="64008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571500" y="7114032"/>
            <a:ext cx="64008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aseline="0"/>
            </a:lvl1pPr>
            <a:lvl2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2pPr>
            <a:lvl3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3pPr>
            <a:lvl4pPr marL="0" indent="0">
              <a:spcBef>
                <a:spcPts val="600"/>
              </a:spcBef>
              <a:buNone/>
              <a:defRPr sz="2200"/>
            </a:lvl4pPr>
            <a:lvl5pPr marL="0" indent="0">
              <a:spcBef>
                <a:spcPts val="600"/>
              </a:spcBef>
              <a:buNone/>
              <a:defRPr sz="2200"/>
            </a:lvl5pPr>
            <a:lvl6pPr marL="0" indent="0">
              <a:spcBef>
                <a:spcPts val="600"/>
              </a:spcBef>
              <a:buNone/>
              <a:defRPr sz="2200"/>
            </a:lvl6pPr>
            <a:lvl7pPr marL="0" indent="0">
              <a:spcBef>
                <a:spcPts val="600"/>
              </a:spcBef>
              <a:buNone/>
              <a:defRPr sz="2200"/>
            </a:lvl7pPr>
            <a:lvl8pPr marL="0" indent="0">
              <a:spcBef>
                <a:spcPts val="600"/>
              </a:spcBef>
              <a:buNone/>
              <a:defRPr sz="2200"/>
            </a:lvl8pPr>
            <a:lvl9pPr marL="0" indent="0">
              <a:spcBef>
                <a:spcPts val="600"/>
              </a:spcBef>
              <a:buNone/>
              <a:defRPr sz="22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571500" y="10497312"/>
            <a:ext cx="64008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571500" y="11868912"/>
            <a:ext cx="6400800" cy="280750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495044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571500" y="16440913"/>
            <a:ext cx="6400800" cy="6027461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500" y="2288743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571500" y="24332184"/>
            <a:ext cx="6400800" cy="729691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7772400" y="566928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7772400" y="7114032"/>
            <a:ext cx="6400800" cy="679555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7772400" y="14328648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7772400" y="15773400"/>
            <a:ext cx="6400800" cy="6694973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772400" y="2288743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7772400" y="24332184"/>
            <a:ext cx="6400800" cy="729691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14950440" y="566928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14950440" y="7114032"/>
            <a:ext cx="6400800" cy="7315200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14950440" y="14914834"/>
            <a:ext cx="6400800" cy="4538610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14950440" y="19767596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14950440" y="21212348"/>
            <a:ext cx="6400800" cy="434478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14950440" y="2572207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14950440" y="27166824"/>
            <a:ext cx="6400800" cy="446227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6135350" y="1"/>
            <a:ext cx="581025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84" userDrawn="1">
          <p15:clr>
            <a:srgbClr val="A4A3A4"/>
          </p15:clr>
        </p15:guide>
        <p15:guide id="2" pos="924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6725"/>
            <a:ext cx="21945600" cy="2198593"/>
          </a:xfrm>
          <a:prstGeom prst="rect">
            <a:avLst/>
          </a:prstGeom>
          <a:gradFill>
            <a:gsLst>
              <a:gs pos="0">
                <a:srgbClr val="000910"/>
              </a:gs>
              <a:gs pos="74000">
                <a:srgbClr val="002345"/>
              </a:gs>
              <a:gs pos="83000">
                <a:srgbClr val="002547"/>
              </a:gs>
              <a:gs pos="100000">
                <a:srgbClr val="0023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79120" y="685860"/>
            <a:ext cx="15087600" cy="914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120" y="6019800"/>
            <a:ext cx="2079498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" y="32114698"/>
            <a:ext cx="49377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09260" y="32114698"/>
            <a:ext cx="1092708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36340" y="32114698"/>
            <a:ext cx="49377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1961106"/>
            <a:ext cx="219456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961106"/>
            <a:ext cx="219456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575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pos="13464" userDrawn="1">
          <p15:clr>
            <a:srgbClr val="A4A3A4"/>
          </p15:clr>
        </p15:guide>
        <p15:guide id="4" pos="691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302" y="0"/>
            <a:ext cx="20411346" cy="2151529"/>
          </a:xfrm>
        </p:spPr>
        <p:txBody>
          <a:bodyPr anchor="ctr">
            <a:normAutofit/>
          </a:bodyPr>
          <a:lstStyle/>
          <a:p>
            <a:r>
              <a:rPr lang="en-US" sz="7200" dirty="0" err="1" smtClean="0"/>
              <a:t>Tsugi</a:t>
            </a:r>
            <a:r>
              <a:rPr lang="en-US" sz="7200" dirty="0" smtClean="0"/>
              <a:t>: Building Applications for Education</a:t>
            </a:r>
            <a:endParaRPr lang="en-US" sz="72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70302" y="2205404"/>
            <a:ext cx="15087206" cy="646331"/>
          </a:xfrm>
        </p:spPr>
        <p:txBody>
          <a:bodyPr/>
          <a:lstStyle/>
          <a:p>
            <a:r>
              <a:rPr lang="en-US" sz="4800" dirty="0" smtClean="0"/>
              <a:t>Charles Severance</a:t>
            </a:r>
            <a:endParaRPr lang="en-US" sz="48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2393203" y="10194477"/>
            <a:ext cx="17128651" cy="9649291"/>
            <a:chOff x="12531914" y="11582400"/>
            <a:chExt cx="18800738" cy="10591248"/>
          </a:xfrm>
        </p:grpSpPr>
        <p:sp>
          <p:nvSpPr>
            <p:cNvPr id="48" name="Oval 47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29"/>
            </a:p>
          </p:txBody>
        </p:sp>
        <p:cxnSp>
          <p:nvCxnSpPr>
            <p:cNvPr id="49" name="Straight Connector 48"/>
            <p:cNvCxnSpPr>
              <a:stCxn id="65" idx="4"/>
              <a:endCxn id="63" idx="0"/>
            </p:cNvCxnSpPr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5" idx="3"/>
            </p:cNvCxnSpPr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5" idx="2"/>
              <a:endCxn id="61" idx="3"/>
            </p:cNvCxnSpPr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1"/>
            </p:cNvCxnSpPr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0"/>
              <a:endCxn id="59" idx="2"/>
            </p:cNvCxnSpPr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5" idx="6"/>
            </p:cNvCxnSpPr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62" idx="1"/>
            </p:cNvCxnSpPr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64" idx="1"/>
            </p:cNvCxnSpPr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64" name="Oval 63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29"/>
            </a:p>
          </p:txBody>
        </p:sp>
        <p:sp>
          <p:nvSpPr>
            <p:cNvPr id="65" name="Rectangle 64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spcFirstLastPara="1" wrap="none" lIns="45720" tIns="22860" rIns="45720" bIns="22860" numCol="1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2700" b="1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29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047" y="2246703"/>
            <a:ext cx="6519482" cy="595257"/>
          </a:xfrm>
          <a:prstGeom prst="rect">
            <a:avLst/>
          </a:prstGeom>
        </p:spPr>
      </p:pic>
      <p:sp>
        <p:nvSpPr>
          <p:cNvPr id="80" name="Content Placeholder 10"/>
          <p:cNvSpPr>
            <a:spLocks noGrp="1"/>
          </p:cNvSpPr>
          <p:nvPr>
            <p:ph sz="quarter" idx="38"/>
          </p:nvPr>
        </p:nvSpPr>
        <p:spPr>
          <a:xfrm>
            <a:off x="906438" y="5111689"/>
            <a:ext cx="6637544" cy="4174163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Can build sharable assessments to support a textbook</a:t>
            </a:r>
          </a:p>
          <a:p>
            <a:r>
              <a:rPr lang="en-US" sz="3200" dirty="0"/>
              <a:t>Can build auto-graders for on-campus classes and reuse them in MOOCs</a:t>
            </a:r>
          </a:p>
          <a:p>
            <a:r>
              <a:rPr lang="en-US" sz="3200" dirty="0"/>
              <a:t>Can build *whatever* tool you can imagine</a:t>
            </a:r>
          </a:p>
        </p:txBody>
      </p:sp>
      <p:sp>
        <p:nvSpPr>
          <p:cNvPr id="81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911264" y="3929680"/>
            <a:ext cx="6637544" cy="1195567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Faculty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2" y="25885316"/>
            <a:ext cx="9683412" cy="62631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4" y="25845244"/>
            <a:ext cx="10316387" cy="6672561"/>
          </a:xfrm>
          <a:prstGeom prst="rect">
            <a:avLst/>
          </a:prstGeom>
        </p:spPr>
      </p:pic>
      <p:sp>
        <p:nvSpPr>
          <p:cNvPr id="87" name="Content Placeholder 10"/>
          <p:cNvSpPr>
            <a:spLocks noGrp="1"/>
          </p:cNvSpPr>
          <p:nvPr>
            <p:ph sz="quarter" idx="38"/>
          </p:nvPr>
        </p:nvSpPr>
        <p:spPr>
          <a:xfrm>
            <a:off x="906438" y="21065365"/>
            <a:ext cx="6984252" cy="4275188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Quickly design and </a:t>
            </a:r>
            <a:r>
              <a:rPr lang="en-US" sz="3200" dirty="0" smtClean="0"/>
              <a:t>create unique </a:t>
            </a:r>
            <a:r>
              <a:rPr lang="en-US" sz="3200" dirty="0"/>
              <a:t>tools </a:t>
            </a:r>
            <a:r>
              <a:rPr lang="en-US" sz="3200" dirty="0" smtClean="0"/>
              <a:t>based on real faculty needs</a:t>
            </a:r>
            <a:endParaRPr lang="en-US" sz="3200" dirty="0"/>
          </a:p>
          <a:p>
            <a:r>
              <a:rPr lang="en-US" sz="3200" dirty="0" smtClean="0"/>
              <a:t>Extend functionality </a:t>
            </a:r>
            <a:r>
              <a:rPr lang="en-US" sz="3200" dirty="0"/>
              <a:t>for any LMS</a:t>
            </a:r>
          </a:p>
          <a:p>
            <a:pPr lvl="1"/>
            <a:r>
              <a:rPr lang="en-US" sz="3200" dirty="0" smtClean="0"/>
              <a:t>Project Checklist</a:t>
            </a:r>
            <a:endParaRPr lang="en-US" sz="3200" dirty="0"/>
          </a:p>
          <a:p>
            <a:pPr lvl="1"/>
            <a:r>
              <a:rPr lang="en-US" sz="3200" dirty="0" smtClean="0"/>
              <a:t>Weekly Reflection</a:t>
            </a:r>
            <a:endParaRPr lang="en-US" sz="3200" dirty="0"/>
          </a:p>
          <a:p>
            <a:pPr lvl="1"/>
            <a:r>
              <a:rPr lang="en-US" sz="3200" dirty="0" smtClean="0"/>
              <a:t>YouTube Viewer with Analytics</a:t>
            </a:r>
            <a:endParaRPr lang="en-US" sz="3200" dirty="0"/>
          </a:p>
        </p:txBody>
      </p:sp>
      <p:sp>
        <p:nvSpPr>
          <p:cNvPr id="8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906438" y="19882964"/>
            <a:ext cx="6984252" cy="1228480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Instructional Designers</a:t>
            </a:r>
          </a:p>
        </p:txBody>
      </p:sp>
      <p:sp>
        <p:nvSpPr>
          <p:cNvPr id="93" name="Content Placeholder 10"/>
          <p:cNvSpPr>
            <a:spLocks noGrp="1"/>
          </p:cNvSpPr>
          <p:nvPr>
            <p:ph sz="quarter" idx="38"/>
          </p:nvPr>
        </p:nvSpPr>
        <p:spPr>
          <a:xfrm>
            <a:off x="13911086" y="5066472"/>
            <a:ext cx="7167881" cy="3747142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Write once integrate everywhere</a:t>
            </a:r>
          </a:p>
          <a:p>
            <a:r>
              <a:rPr lang="en-US" sz="3200" dirty="0"/>
              <a:t>Standards compliance made easy</a:t>
            </a:r>
          </a:p>
          <a:p>
            <a:r>
              <a:rPr lang="en-US" sz="3200" dirty="0"/>
              <a:t>Common UI / UX </a:t>
            </a:r>
            <a:r>
              <a:rPr lang="en-US" sz="3200" dirty="0" smtClean="0"/>
              <a:t>Patterns</a:t>
            </a:r>
            <a:endParaRPr lang="en-US" sz="3200" dirty="0"/>
          </a:p>
          <a:p>
            <a:r>
              <a:rPr lang="en-US" sz="3200" dirty="0"/>
              <a:t>Share / sell your tools in App Stores like </a:t>
            </a:r>
            <a:r>
              <a:rPr lang="en-US" sz="3200" dirty="0" err="1" smtClean="0"/>
              <a:t>TsugiCloud</a:t>
            </a:r>
            <a:endParaRPr lang="en-US" sz="3200" dirty="0" smtClean="0"/>
          </a:p>
          <a:p>
            <a:r>
              <a:rPr lang="en-US" sz="3200" dirty="0" smtClean="0"/>
              <a:t>Simple development environment</a:t>
            </a:r>
            <a:endParaRPr lang="en-US" sz="3200" dirty="0"/>
          </a:p>
        </p:txBody>
      </p:sp>
      <p:sp>
        <p:nvSpPr>
          <p:cNvPr id="94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3910844" y="3829430"/>
            <a:ext cx="7167881" cy="1242841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Developers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66" y="21539318"/>
            <a:ext cx="2554445" cy="190788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491463" y="32148473"/>
            <a:ext cx="675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Photo Credit: https://</a:t>
            </a:r>
            <a:r>
              <a:rPr lang="en-US" sz="1800" dirty="0" err="1"/>
              <a:t>pixabay.com</a:t>
            </a:r>
            <a:r>
              <a:rPr lang="en-US" sz="1800" dirty="0"/>
              <a:t>/</a:t>
            </a:r>
            <a:r>
              <a:rPr lang="en-US" sz="1800" dirty="0" err="1"/>
              <a:t>en</a:t>
            </a:r>
            <a:r>
              <a:rPr lang="en-US" sz="1800" dirty="0"/>
              <a:t>/users/Free-Photos-242387/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41232" y="4994840"/>
            <a:ext cx="4469485" cy="2968018"/>
            <a:chOff x="8551557" y="5038169"/>
            <a:chExt cx="4469485" cy="2968018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557" y="5038169"/>
              <a:ext cx="4469485" cy="2968018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10751514" y="5529621"/>
              <a:ext cx="215151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</a:rPr>
                <a:t>Write a Learning Tool once and use it in your on campus courses and in your MOOCs</a:t>
              </a:r>
              <a:r>
                <a:rPr lang="is-IS" sz="2000" i="1" dirty="0">
                  <a:solidFill>
                    <a:schemeClr val="bg1"/>
                  </a:solidFill>
                </a:rPr>
                <a:t>…</a:t>
              </a:r>
              <a:endParaRPr lang="en-US" sz="2000" i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5" name="Content Placeholder 10"/>
          <p:cNvSpPr>
            <a:spLocks noGrp="1"/>
          </p:cNvSpPr>
          <p:nvPr>
            <p:ph sz="quarter" idx="38"/>
          </p:nvPr>
        </p:nvSpPr>
        <p:spPr>
          <a:xfrm>
            <a:off x="13897396" y="21065365"/>
            <a:ext cx="6984252" cy="4275188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 smtClean="0"/>
              <a:t>Locally host learning applications</a:t>
            </a:r>
          </a:p>
          <a:p>
            <a:r>
              <a:rPr lang="en-US" sz="3200" dirty="0" smtClean="0"/>
              <a:t>Support both on campus and MOOC usage</a:t>
            </a:r>
          </a:p>
          <a:p>
            <a:r>
              <a:rPr lang="en-US" sz="3200" dirty="0" smtClean="0"/>
              <a:t>Consistent development approach for learning applications</a:t>
            </a:r>
          </a:p>
          <a:p>
            <a:r>
              <a:rPr lang="en-US" sz="3200" dirty="0" smtClean="0"/>
              <a:t>Free online training for new campus developers</a:t>
            </a:r>
          </a:p>
        </p:txBody>
      </p:sp>
      <p:sp>
        <p:nvSpPr>
          <p:cNvPr id="46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3897396" y="19882964"/>
            <a:ext cx="6984252" cy="1228480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 smtClean="0"/>
              <a:t>Campus IT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1669352</Value>
      <Value>1669523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2013-01-21T10:18:00+00:00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TP104001342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875929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1D71401-7A50-4150-9E41-8D26D4FD6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4C2ADE-A257-45E6-A8A8-A5CFC12AD2E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152</Words>
  <Application>Microsoft Macintosh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Science Poster</vt:lpstr>
      <vt:lpstr>Tsugi: Building Applications for Education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Severance, Charles</dc:creator>
  <cp:lastModifiedBy/>
  <cp:revision>1</cp:revision>
  <cp:lastPrinted>2018-03-06T00:21:43Z</cp:lastPrinted>
  <dcterms:created xsi:type="dcterms:W3CDTF">2018-03-05T18:34:51Z</dcterms:created>
  <dcterms:modified xsi:type="dcterms:W3CDTF">2018-03-06T03:21:31Z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